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 l="-9000" r="-5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 descr="sm_glob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F2222B9B-E2BB-4A0C-91C3-55ADE058CDFB}" type="datetimeFigureOut">
              <a:rPr lang="en-US" smtClean="0"/>
              <a:t>09/25/2011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8EE90ABC-DE4C-499D-9CFA-396BE07A14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36000">
              <a:schemeClr val="accent1">
                <a:tint val="44500"/>
                <a:satMod val="160000"/>
              </a:schemeClr>
            </a:gs>
            <a:gs pos="8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Prisoner’s dilemma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The mathematics of betrayal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(and dating and various other things)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Club 9/26/2011</a:t>
            </a:r>
            <a:endParaRPr lang="en-US" dirty="0"/>
          </a:p>
        </p:txBody>
      </p:sp>
      <p:pic>
        <p:nvPicPr>
          <p:cNvPr id="1026" name="Picture 2" descr="http://www.freedomsphoenix.com/Uploads/Graphics/000-1110223525-j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40005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hebsreport.files.wordpress.com/2009/11/santa-ja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91103"/>
            <a:ext cx="2827769" cy="282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runescape.salmoneus.net/assets/images/tips/getting-around-runescape/getaroundjai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376" y="2273077"/>
            <a:ext cx="2356104" cy="206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(Naïve) Mathematical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they cooperate, you’re better off defecting.</a:t>
            </a:r>
          </a:p>
          <a:p>
            <a:r>
              <a:rPr lang="en-US" dirty="0" smtClean="0"/>
              <a:t>If they defect, you’re better off cooperating.</a:t>
            </a:r>
          </a:p>
          <a:p>
            <a:r>
              <a:rPr lang="en-US" dirty="0" smtClean="0"/>
              <a:t>But if </a:t>
            </a:r>
            <a:r>
              <a:rPr lang="en-US" i="1" dirty="0" smtClean="0"/>
              <a:t>you</a:t>
            </a:r>
            <a:r>
              <a:rPr lang="en-US" dirty="0" smtClean="0"/>
              <a:t> cooperate, </a:t>
            </a:r>
            <a:r>
              <a:rPr lang="en-US" i="1" dirty="0" smtClean="0"/>
              <a:t>they’re</a:t>
            </a:r>
            <a:r>
              <a:rPr lang="en-US" dirty="0" smtClean="0"/>
              <a:t> better off defecting and if </a:t>
            </a:r>
            <a:r>
              <a:rPr lang="en-US" i="1" dirty="0" smtClean="0"/>
              <a:t>you</a:t>
            </a:r>
            <a:r>
              <a:rPr lang="en-US" dirty="0" smtClean="0"/>
              <a:t> defect, </a:t>
            </a:r>
            <a:r>
              <a:rPr lang="en-US" i="1" dirty="0" smtClean="0"/>
              <a:t>they’re</a:t>
            </a:r>
            <a:r>
              <a:rPr lang="en-US" dirty="0" smtClean="0"/>
              <a:t> better off defecting.</a:t>
            </a:r>
          </a:p>
          <a:p>
            <a:r>
              <a:rPr lang="en-US" dirty="0" smtClean="0"/>
              <a:t>Result: </a:t>
            </a:r>
            <a:r>
              <a:rPr lang="en-US" dirty="0" smtClean="0">
                <a:latin typeface="Gabriola" pitchFamily="82" charset="0"/>
              </a:rPr>
              <a:t>?????????</a:t>
            </a:r>
            <a:endParaRPr lang="en-US" dirty="0">
              <a:latin typeface="Gabriola" pitchFamily="8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92296"/>
              </p:ext>
            </p:extLst>
          </p:nvPr>
        </p:nvGraphicFramePr>
        <p:xfrm>
          <a:off x="1219200" y="1828800"/>
          <a:ext cx="6629400" cy="160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86000"/>
                <a:gridCol w="2133600"/>
              </a:tblGrid>
              <a:tr h="482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r>
                        <a:rPr lang="en-US" baseline="0" dirty="0" smtClean="0"/>
                        <a:t> (Horseracing)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Defect (Cooking)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 (Cooking)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(1,1)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(4,5)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Defect (Horseracing)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(5,4)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(2,2)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66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math fail us?!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Well, sort of.</a:t>
            </a:r>
          </a:p>
          <a:p>
            <a:r>
              <a:rPr lang="en-US" dirty="0" smtClean="0"/>
              <a:t>But if we are God…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4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Kant’s Categorical Imperative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other words, assume that everyone in the world acts and makes decisions in the same way that you do.</a:t>
            </a:r>
          </a:p>
          <a:p>
            <a:r>
              <a:rPr lang="en-US" dirty="0" smtClean="0"/>
              <a:t>Then how should you act?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00200"/>
            <a:ext cx="746760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"Act only according to that maxim whereby you can, at the same time, will that it should become a universal law.“ – Immanuel Kant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80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Clearly it’s better if everyone cooperates all the time than if everyone defects all the time.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50712"/>
              </p:ext>
            </p:extLst>
          </p:nvPr>
        </p:nvGraphicFramePr>
        <p:xfrm>
          <a:off x="1295400" y="1905000"/>
          <a:ext cx="66294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482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Defect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(3,3)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(0,5)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Defect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(5,0)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(1,1)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36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95800"/>
              </a:xfrm>
            </p:spPr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sz="1600" dirty="0" smtClean="0"/>
                  <a:t>Suppose that everyone cooperates with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/>
                  <a:t> probability, and defects with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1−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/>
                  <a:t> probability. What should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/>
                  <a:t> be?</a:t>
                </a:r>
              </a:p>
              <a:p>
                <a:r>
                  <a:rPr lang="en-US" sz="1600" dirty="0" smtClean="0"/>
                  <a:t>The probability that both of you cooperate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 smtClean="0"/>
                  <a:t>, so that payoff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 smtClean="0"/>
                  <a:t>.</a:t>
                </a:r>
              </a:p>
              <a:p>
                <a:r>
                  <a:rPr lang="en-US" sz="1600" dirty="0" smtClean="0"/>
                  <a:t>The probability that you cooperate and they defect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(1−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 with payoff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4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(1−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.</a:t>
                </a:r>
              </a:p>
              <a:p>
                <a:r>
                  <a:rPr lang="en-US" sz="1600" dirty="0" smtClean="0"/>
                  <a:t>The probability that you defect and they cooperate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(1−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 with payoff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5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(1−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.</a:t>
                </a:r>
              </a:p>
              <a:p>
                <a:r>
                  <a:rPr lang="en-US" sz="1600" dirty="0" smtClean="0"/>
                  <a:t>The probability that both of you defect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 smtClean="0"/>
                  <a:t> with payoff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 smtClean="0"/>
                  <a:t>.</a:t>
                </a:r>
                <a:endParaRPr lang="en-US" sz="1600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95800"/>
              </a:xfrm>
              <a:blipFill rotWithShape="1">
                <a:blip r:embed="rId2"/>
                <a:stretch>
                  <a:fillRect l="-972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710731"/>
              </p:ext>
            </p:extLst>
          </p:nvPr>
        </p:nvGraphicFramePr>
        <p:xfrm>
          <a:off x="2505721" y="2438400"/>
          <a:ext cx="5266679" cy="117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560"/>
                <a:gridCol w="1816096"/>
                <a:gridCol w="1695023"/>
              </a:tblGrid>
              <a:tr h="3302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Cooperate</a:t>
                      </a:r>
                      <a:r>
                        <a:rPr lang="en-US" sz="1400" baseline="0" dirty="0" smtClean="0"/>
                        <a:t> (Horseracing)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Defect (Cooking)</a:t>
                      </a:r>
                      <a:endParaRPr lang="en-US" sz="14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Cooperate (Cooking)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(1,1)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(4,5)</a:t>
                      </a:r>
                      <a:endParaRPr lang="en-US" sz="14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Defect (Horseracing)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(5,4)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(2,2)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http://www.buyhandlesuk.com/Backoffice/Photos/Male-Symbo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670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buyhandlesuk.com/Backoffice/Photos/Female-Symbo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523" y="1710057"/>
            <a:ext cx="576309" cy="57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57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algebra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want to 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between 0 and 1 as to maximize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+9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−7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+7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is maximized 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You should cooperate exactly half the time!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5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78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if you’re </a:t>
            </a:r>
            <a:r>
              <a:rPr lang="en-US" i="1" dirty="0" smtClean="0"/>
              <a:t>‘meh’ </a:t>
            </a:r>
            <a:r>
              <a:rPr lang="en-US" dirty="0" smtClean="0"/>
              <a:t>about your date and you would rather watch horseracing alone rather than cooking with your date?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often should you cooperate, assuming Kant’s categorical imperative?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483677"/>
              </p:ext>
            </p:extLst>
          </p:nvPr>
        </p:nvGraphicFramePr>
        <p:xfrm>
          <a:off x="1981200" y="3124200"/>
          <a:ext cx="5266679" cy="117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560"/>
                <a:gridCol w="1816096"/>
                <a:gridCol w="1695023"/>
              </a:tblGrid>
              <a:tr h="3302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Cooperate</a:t>
                      </a:r>
                      <a:r>
                        <a:rPr lang="en-US" sz="1400" baseline="0" dirty="0" smtClean="0"/>
                        <a:t> (Horseracing)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Defect (Cooking)</a:t>
                      </a:r>
                      <a:endParaRPr lang="en-US" sz="14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Cooperate (Cooking)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(0,0)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(2,5)</a:t>
                      </a:r>
                      <a:endParaRPr lang="en-US" sz="14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Defect (Horseracing)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(5,2)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(3,3)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http://www.buyhandlesuk.com/Backoffice/Photos/Male-Symbo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79" y="33528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buyhandlesuk.com/Backoffice/Photos/Female-Symbo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002" y="2395857"/>
            <a:ext cx="576309" cy="57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5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Two criminals are arrested, but the police do not have enough information to convict them.</a:t>
            </a:r>
          </a:p>
          <a:p>
            <a:r>
              <a:rPr lang="en-US" sz="2200" dirty="0" smtClean="0"/>
              <a:t>The two men are put into separate rooms and are given a deal by the police: to give information (in other words, betray the other) in exchange for freedom.</a:t>
            </a:r>
          </a:p>
          <a:p>
            <a:r>
              <a:rPr lang="en-US" sz="2200" dirty="0" smtClean="0"/>
              <a:t>If neither prisoner betrays the other, then the police cannot convict them and has to let them both off with a light, 1 month sentence.</a:t>
            </a:r>
          </a:p>
          <a:p>
            <a:r>
              <a:rPr lang="en-US" sz="2200" dirty="0" smtClean="0"/>
              <a:t>If one prisoner betrays the other, then the ‘betrayer’ gets away free, and the ‘</a:t>
            </a:r>
            <a:r>
              <a:rPr lang="en-US" sz="2200" dirty="0" err="1" smtClean="0"/>
              <a:t>betrayee</a:t>
            </a:r>
            <a:r>
              <a:rPr lang="en-US" sz="2200" dirty="0" smtClean="0"/>
              <a:t>’ gets a heavy, 1 year sentence.</a:t>
            </a:r>
          </a:p>
          <a:p>
            <a:r>
              <a:rPr lang="en-US" dirty="0" smtClean="0"/>
              <a:t>If both prisoners betray each other, then both get a medium, 3 month sentence.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4205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Payoff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153400" cy="20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221983"/>
              </p:ext>
            </p:extLst>
          </p:nvPr>
        </p:nvGraphicFramePr>
        <p:xfrm>
          <a:off x="1219200" y="4114800"/>
          <a:ext cx="66294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482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Defect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(3,3)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(0,5)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Defect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(5,0)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(1,1)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3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this!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will play five rounds.</a:t>
            </a:r>
          </a:p>
          <a:p>
            <a:r>
              <a:rPr lang="en-US" dirty="0" smtClean="0"/>
              <a:t>The goal is to get as many points as possible, </a:t>
            </a:r>
            <a:r>
              <a:rPr lang="en-US" b="1" dirty="0" smtClean="0"/>
              <a:t>not</a:t>
            </a:r>
            <a:r>
              <a:rPr lang="en-US" dirty="0" smtClean="0"/>
              <a:t> to beat your opponent.</a:t>
            </a:r>
          </a:p>
        </p:txBody>
      </p:sp>
      <p:pic>
        <p:nvPicPr>
          <p:cNvPr id="3074" name="Picture 2" descr="Full length of two mid adults executive people standing back to back and smiling isolated on white background Stock Photo - 83754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24000"/>
            <a:ext cx="163372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41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(Naïve) Mathematical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they cooperate, you’re better off defecting.</a:t>
            </a:r>
          </a:p>
          <a:p>
            <a:r>
              <a:rPr lang="en-US" dirty="0" smtClean="0"/>
              <a:t>If they defect, you’re still better off defecting.</a:t>
            </a:r>
          </a:p>
          <a:p>
            <a:r>
              <a:rPr lang="en-US" dirty="0" smtClean="0"/>
              <a:t>Result: you should always defect.</a:t>
            </a:r>
          </a:p>
          <a:p>
            <a:r>
              <a:rPr lang="en-US" dirty="0" smtClean="0"/>
              <a:t>Yet cooperating yields the most overall </a:t>
            </a:r>
            <a:r>
              <a:rPr lang="en-US" i="1" dirty="0" smtClean="0"/>
              <a:t>net</a:t>
            </a:r>
            <a:r>
              <a:rPr lang="en-US" dirty="0" smtClean="0"/>
              <a:t> gain…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26905"/>
              </p:ext>
            </p:extLst>
          </p:nvPr>
        </p:nvGraphicFramePr>
        <p:xfrm>
          <a:off x="1295400" y="1905000"/>
          <a:ext cx="66294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482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Defect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(3,3)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(0,5)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Defect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(5,0)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(1,1)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5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… can be extremely problematic.</a:t>
            </a:r>
            <a:endParaRPr lang="en-US" dirty="0"/>
          </a:p>
        </p:txBody>
      </p:sp>
      <p:pic>
        <p:nvPicPr>
          <p:cNvPr id="5122" name="Picture 2" descr="http://torontospeeddate.com/wp-content/uploads/2009/03/online_dating_regular_da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305175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80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arrange a date with a friend at the Stampede.</a:t>
            </a:r>
          </a:p>
          <a:p>
            <a:r>
              <a:rPr lang="en-US" dirty="0" smtClean="0"/>
              <a:t>But when you get there, you discover that the Stampede is huge and you have no idea where to look for her.</a:t>
            </a:r>
          </a:p>
          <a:p>
            <a:r>
              <a:rPr lang="en-US" dirty="0" smtClean="0"/>
              <a:t>You prefer to go to the </a:t>
            </a:r>
            <a:r>
              <a:rPr lang="en-US" i="1" dirty="0" smtClean="0"/>
              <a:t>horseracing show</a:t>
            </a:r>
            <a:r>
              <a:rPr lang="en-US" dirty="0" smtClean="0"/>
              <a:t>, while your date prefers to go to the </a:t>
            </a:r>
            <a:r>
              <a:rPr lang="en-US" i="1" dirty="0" smtClean="0"/>
              <a:t>cooking show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However, both of you prefer to be with each other and go to the same place, rather than be alone.</a:t>
            </a:r>
          </a:p>
          <a:p>
            <a:r>
              <a:rPr lang="en-US" dirty="0" smtClean="0"/>
              <a:t>You know that your date has to make the same decision.</a:t>
            </a:r>
          </a:p>
          <a:p>
            <a:r>
              <a:rPr lang="en-US" dirty="0" smtClean="0"/>
              <a:t>Should you go to the horseracing show or the cooking show?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5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Payoff Matrix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95262"/>
              </p:ext>
            </p:extLst>
          </p:nvPr>
        </p:nvGraphicFramePr>
        <p:xfrm>
          <a:off x="1905000" y="3464560"/>
          <a:ext cx="6629400" cy="160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86000"/>
                <a:gridCol w="2133600"/>
              </a:tblGrid>
              <a:tr h="482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</a:t>
                      </a:r>
                      <a:r>
                        <a:rPr lang="en-US" baseline="0" dirty="0" smtClean="0"/>
                        <a:t> (Horseracing)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Defect (Cooking)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Cooperate (Cooking)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(1,1)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(4,5)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en-US" dirty="0" smtClean="0"/>
                        <a:t>Defect (Horseracing)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(5,4)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(2,2)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http://www.buyhandlesuk.com/Backoffice/Photos/Male-Symbo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29" y="3581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buyhandlesuk.com/Backoffice/Photos/Female-Symbo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7526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4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this!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will play five rounds.</a:t>
            </a:r>
          </a:p>
          <a:p>
            <a:r>
              <a:rPr lang="en-US" dirty="0" smtClean="0"/>
              <a:t>The goal is to get as many points as possible, </a:t>
            </a:r>
            <a:r>
              <a:rPr lang="en-US" b="1" dirty="0" smtClean="0"/>
              <a:t>not</a:t>
            </a:r>
            <a:r>
              <a:rPr lang="en-US" dirty="0" smtClean="0"/>
              <a:t> to beat your opponent.</a:t>
            </a:r>
          </a:p>
        </p:txBody>
      </p:sp>
      <p:pic>
        <p:nvPicPr>
          <p:cNvPr id="8194" name="Picture 2" descr="http://image.shutterstock.com/display_pic_with_logo/651736/651736,1311012280,6/stock-photo-business-people-standing-back-to-back-813742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221936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9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TS010352481</Template>
  <TotalTime>124</TotalTime>
  <Words>877</Words>
  <Application>Microsoft Office PowerPoint</Application>
  <PresentationFormat>On-screen Show (4:3)</PresentationFormat>
  <Paragraphs>175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Student presentation</vt:lpstr>
      <vt:lpstr>Prisoner’s dilemma The mathematics of betrayal (and dating and various other things)</vt:lpstr>
      <vt:lpstr>Prisoner’s Dilemma?</vt:lpstr>
      <vt:lpstr>Payoff Matrix</vt:lpstr>
      <vt:lpstr>Let’s try this!</vt:lpstr>
      <vt:lpstr>(Naïve) Mathematical Analysis</vt:lpstr>
      <vt:lpstr>Dating…</vt:lpstr>
      <vt:lpstr>Dating</vt:lpstr>
      <vt:lpstr>Payoff Matrix</vt:lpstr>
      <vt:lpstr>Let’s try this!</vt:lpstr>
      <vt:lpstr>(Naïve) Mathematical Analysis</vt:lpstr>
      <vt:lpstr>Did math fail us?!</vt:lpstr>
      <vt:lpstr>Kant’s Categorical Imperative</vt:lpstr>
      <vt:lpstr>Prisoner’s Dilemma</vt:lpstr>
      <vt:lpstr>Dating</vt:lpstr>
      <vt:lpstr>Some algebra</vt:lpstr>
      <vt:lpstr>Optional 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Prisoner’s dilemma</dc:title>
  <dc:creator>Student</dc:creator>
  <cp:lastModifiedBy>Student</cp:lastModifiedBy>
  <cp:revision>60</cp:revision>
  <dcterms:created xsi:type="dcterms:W3CDTF">2011-09-24T23:59:55Z</dcterms:created>
  <dcterms:modified xsi:type="dcterms:W3CDTF">2011-09-26T00:09:57Z</dcterms:modified>
</cp:coreProperties>
</file>